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82" r:id="rId6"/>
    <p:sldId id="272" r:id="rId7"/>
    <p:sldId id="261" r:id="rId8"/>
    <p:sldId id="284" r:id="rId9"/>
    <p:sldId id="275" r:id="rId10"/>
    <p:sldId id="263" r:id="rId11"/>
    <p:sldId id="265" r:id="rId12"/>
    <p:sldId id="276" r:id="rId13"/>
    <p:sldId id="277" r:id="rId14"/>
    <p:sldId id="278" r:id="rId15"/>
    <p:sldId id="264" r:id="rId16"/>
    <p:sldId id="279" r:id="rId17"/>
    <p:sldId id="281" r:id="rId18"/>
    <p:sldId id="270" r:id="rId19"/>
    <p:sldId id="269" r:id="rId20"/>
    <p:sldId id="268" r:id="rId21"/>
    <p:sldId id="280" r:id="rId22"/>
    <p:sldId id="271" r:id="rId23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21E41-E829-43F6-86AD-7EFFC3A8874E}" type="datetimeFigureOut">
              <a:rPr lang="es-ES" smtClean="0"/>
              <a:t>27/10/2017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BA72D-415C-4687-BCC9-B23E9947473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637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1FCD1-A056-4572-B413-E564CB4CAFD0}" type="datetimeFigureOut">
              <a:rPr lang="es-ES" smtClean="0"/>
              <a:t>27/10/2017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96510-BEDE-41AD-8323-401FFFE63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9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362-A1D2-4D71-8C08-6289C1B57D5E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1857-8503-4011-9E55-C2A3E01A38B9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61C8-53EF-49E2-BE34-51E9033EF133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4D3-487C-4CF3-8FBF-4E54C548E447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C51F0-6FFA-424C-99B5-EEEBC7AF7BFF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023F-74A9-4BDF-9850-94B114CE14A5}" type="datetime1">
              <a:rPr lang="es-ES" smtClean="0"/>
              <a:t>27/10/2017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DB88D-ED14-493D-946F-6B21BA97AE9A}" type="datetime1">
              <a:rPr lang="es-ES" smtClean="0"/>
              <a:t>27/10/2017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B5366-826B-4D4A-95D7-519B1A99E171}" type="datetime1">
              <a:rPr lang="es-ES" smtClean="0"/>
              <a:t>27/10/2017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73B4-606F-459F-8B25-E8CE23777A8D}" type="datetime1">
              <a:rPr lang="es-ES" smtClean="0"/>
              <a:t>27/10/2017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6034-0FDE-4AEA-AAB8-680F8BE26204}" type="datetime1">
              <a:rPr lang="es-ES" smtClean="0"/>
              <a:t>27/10/2017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7B35-E133-4ACC-AEB9-D80564BD53E6}" type="datetime1">
              <a:rPr lang="es-ES" smtClean="0"/>
              <a:t>27/10/2017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B727B-DAAF-43A6-BC4E-8B9085C2909D}" type="datetime1">
              <a:rPr lang="es-ES" smtClean="0"/>
              <a:t>27/10/2017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hyperlink" Target="http://www.lamoncloa.gob.es/consejodeministros/Paginas/enlaces/280717-enlacemujeres.asp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m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bassymagazine.com/barometer/bar_issues/emb38_bar.htm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bassymagazine.com/barometer/bar_issues/emb38_bar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hyperlink" Target="http://www.exteriores.gob.es/Portal/es/SalaDePrensa/Multimedia/Publicaciones/Documents/2015_SEPTIEMBRE_132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exteriores.gob.es/Portal/es/SalaDePrensa/ElMinisterioInforma/Paginas/Noticias/20151013_MINISTERIO6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DIPLOMACIA Y AGENDA “MUJER, PAZ Y SEGURIDAD”</a:t>
            </a:r>
            <a:endParaRPr lang="es-E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400" dirty="0" smtClean="0"/>
              <a:t>Conferencia inaugural 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Embajador Javier Jiménez-Ugarte</a:t>
            </a:r>
          </a:p>
          <a:p>
            <a:r>
              <a:rPr lang="es-ES" sz="2400" dirty="0" smtClean="0"/>
              <a:t>26 de octubre de 2017</a:t>
            </a:r>
            <a:endParaRPr lang="es-ES" sz="2400" dirty="0"/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5" y="5830215"/>
            <a:ext cx="7725854" cy="88594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4184440" cy="88803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18" y="53435"/>
            <a:ext cx="1617732" cy="8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2. Resoluciones 1325 (2000) y 2242 (2015)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Marcador de contenido" descr="Recorte de pantalla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5781"/>
          <a:stretch/>
        </p:blipFill>
        <p:spPr>
          <a:xfrm>
            <a:off x="179512" y="1025352"/>
            <a:ext cx="4158113" cy="5832648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10</a:t>
            </a:fld>
            <a:endParaRPr lang="es-ES"/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88" y="1052736"/>
            <a:ext cx="4583600" cy="5661248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>
            <a:off x="755576" y="3356992"/>
            <a:ext cx="0" cy="648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55576" y="5661248"/>
            <a:ext cx="0" cy="576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5364088" y="3212976"/>
            <a:ext cx="0" cy="36004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5364088" y="4941168"/>
            <a:ext cx="0" cy="576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2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1F497D"/>
                </a:solidFill>
                <a:latin typeface="Helvetica" pitchFamily="34" charset="0"/>
              </a:rPr>
              <a:t/>
            </a:r>
            <a:br>
              <a:rPr lang="es-ES" sz="3200" dirty="0" smtClean="0">
                <a:solidFill>
                  <a:srgbClr val="1F497D"/>
                </a:solidFill>
                <a:latin typeface="Helvetica" pitchFamily="34" charset="0"/>
              </a:rPr>
            </a:b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3. Otros textos y declaraciones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/>
            </a:r>
            <a:b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</a:b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a)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El Presidente Mariano Rajoy 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en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el 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D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ebate abierto 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Consejo de Seguridad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el 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13-10-2015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.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LcParenR"/>
            </a:pPr>
            <a:endParaRPr lang="es-ES" sz="1800" dirty="0">
              <a:solidFill>
                <a:schemeClr val="tx2"/>
              </a:solidFill>
              <a:latin typeface="Helvetica" pitchFamily="34" charset="0"/>
            </a:endParaRPr>
          </a:p>
          <a:p>
            <a:pPr>
              <a:buFont typeface="+mj-lt"/>
              <a:buAutoNum type="alphaLcParenR"/>
            </a:pPr>
            <a:endParaRPr lang="es-ES" sz="1800" dirty="0">
              <a:solidFill>
                <a:schemeClr val="tx2"/>
              </a:solidFill>
              <a:latin typeface="Helvetica" pitchFamily="34" charset="0"/>
            </a:endParaRPr>
          </a:p>
          <a:p>
            <a:pPr>
              <a:buFont typeface="+mj-lt"/>
              <a:buAutoNum type="alphaLcParenR"/>
            </a:pPr>
            <a:endParaRPr lang="es-ES" sz="180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11</a:t>
            </a:fld>
            <a:endParaRPr lang="es-ES"/>
          </a:p>
        </p:txBody>
      </p:sp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63" y="1556792"/>
            <a:ext cx="4870471" cy="5081968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2136763" y="4869160"/>
            <a:ext cx="4667485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>
            <a:off x="2195736" y="5805264"/>
            <a:ext cx="28803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b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)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Comunicado conjunto 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sobre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la creación de la Red de 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Puntos Focales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N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acionales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. Nueva York, 23-09-2016.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12</a:t>
            </a:fld>
            <a:endParaRPr lang="es-ES"/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52" y="1412776"/>
            <a:ext cx="3535495" cy="50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7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c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)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Comunicado de la 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reunión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de la Red de 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Puntos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F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ocales Nacionales </a:t>
            </a:r>
            <a:b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</a:b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en Alicante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, 26-04-2017.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13</a:t>
            </a:fld>
            <a:endParaRPr lang="es-ES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83" y="1268760"/>
            <a:ext cx="3858635" cy="5328592"/>
          </a:xfrm>
        </p:spPr>
      </p:pic>
    </p:spTree>
    <p:extLst>
      <p:ext uri="{BB962C8B-B14F-4D97-AF65-F5344CB8AC3E}">
        <p14:creationId xmlns:p14="http://schemas.microsoft.com/office/powerpoint/2010/main" val="329153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d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)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Sesión de la Asamblea General de la </a:t>
            </a:r>
            <a:r>
              <a:rPr lang="es-ES" sz="1600" dirty="0" smtClean="0">
                <a:solidFill>
                  <a:srgbClr val="00B050"/>
                </a:solidFill>
                <a:latin typeface="Helvetica" pitchFamily="34" charset="0"/>
              </a:rPr>
              <a:t>ONU sobre la Red de Puntos Focales Nacionales en </a:t>
            </a:r>
            <a:r>
              <a:rPr lang="es-ES" sz="1600" dirty="0">
                <a:solidFill>
                  <a:srgbClr val="00B050"/>
                </a:solidFill>
                <a:latin typeface="Helvetica" pitchFamily="34" charset="0"/>
              </a:rPr>
              <a:t>Nueva York, 21-09-2017.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14</a:t>
            </a:fld>
            <a:endParaRPr lang="es-ES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268760"/>
            <a:ext cx="4037262" cy="5328592"/>
          </a:xfrm>
        </p:spPr>
      </p:pic>
    </p:spTree>
    <p:extLst>
      <p:ext uri="{BB962C8B-B14F-4D97-AF65-F5344CB8AC3E}">
        <p14:creationId xmlns:p14="http://schemas.microsoft.com/office/powerpoint/2010/main" val="289234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  <a:t>III. España y Suecia en el Consejo de Seguridad</a:t>
            </a:r>
            <a:br>
              <a:rPr lang="es-ES" sz="2800" dirty="0" smtClean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</a:b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a) Cartas entre respectivos Ministros de Asuntos Exteriores</a:t>
            </a:r>
            <a:endParaRPr lang="es-E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15</a:t>
            </a:fld>
            <a:endParaRPr lang="es-ES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265075" cy="5057420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/>
          <a:stretch/>
        </p:blipFill>
        <p:spPr>
          <a:xfrm>
            <a:off x="5364088" y="1196752"/>
            <a:ext cx="3096344" cy="3128307"/>
          </a:xfrm>
          <a:prstGeom prst="rect">
            <a:avLst/>
          </a:prstGeom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"/>
          <a:stretch/>
        </p:blipFill>
        <p:spPr>
          <a:xfrm>
            <a:off x="5344947" y="4325059"/>
            <a:ext cx="3115485" cy="24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b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) Homenaje a la “Política exterior feminista” de Suecia.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16</a:t>
            </a:fld>
            <a:endParaRPr lang="es-ES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9705"/>
            <a:ext cx="3968371" cy="5540073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8332"/>
            <a:ext cx="3940487" cy="55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3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 pitchFamily="34" charset="0"/>
              </a:rPr>
              <a:t>c) Homenaje a la política de España en el Consejo de Seguridad de la ONU</a:t>
            </a:r>
            <a:endParaRPr lang="es-ES" dirty="0"/>
          </a:p>
        </p:txBody>
      </p:sp>
      <p:pic>
        <p:nvPicPr>
          <p:cNvPr id="5" name="4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815602" cy="5616624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17</a:t>
            </a:fld>
            <a:endParaRPr lang="es-ES"/>
          </a:p>
        </p:txBody>
      </p:sp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37341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  <a:t>IV. II Plan Nacional de Acción de “Mujeres, paz y seguridad”</a:t>
            </a:r>
            <a:r>
              <a:rPr lang="es-ES" sz="3200" dirty="0">
                <a:solidFill>
                  <a:srgbClr val="1F497D"/>
                </a:solidFill>
                <a:latin typeface="Helvetica" pitchFamily="34" charset="0"/>
              </a:rPr>
              <a:t/>
            </a:r>
            <a:br>
              <a:rPr lang="es-ES" sz="3200" dirty="0">
                <a:solidFill>
                  <a:srgbClr val="1F497D"/>
                </a:solidFill>
                <a:latin typeface="Helvetica" pitchFamily="34" charset="0"/>
              </a:rPr>
            </a:b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a) Índice del Plan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18</a:t>
            </a:fld>
            <a:endParaRPr lang="es-ES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83" y="1468699"/>
            <a:ext cx="4318962" cy="5415313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2599"/>
            <a:ext cx="4234481" cy="540966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220072" y="1988840"/>
            <a:ext cx="864096" cy="2880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6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b) Prólogo del Presidente Mariano Rajoy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19</a:t>
            </a:fld>
            <a:endParaRPr lang="es-ES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2398766" y="1124745"/>
            <a:ext cx="4587000" cy="5717136"/>
          </a:xfrm>
          <a:prstGeom prst="rect">
            <a:avLst/>
          </a:prstGeom>
        </p:spPr>
      </p:pic>
      <p:cxnSp>
        <p:nvCxnSpPr>
          <p:cNvPr id="6" name="5 Conector recto"/>
          <p:cNvCxnSpPr/>
          <p:nvPr/>
        </p:nvCxnSpPr>
        <p:spPr>
          <a:xfrm>
            <a:off x="3419872" y="2492896"/>
            <a:ext cx="338437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2555776" y="2636912"/>
            <a:ext cx="86409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2555776" y="2876045"/>
            <a:ext cx="424847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4139952" y="3429000"/>
            <a:ext cx="266429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2555776" y="3573016"/>
            <a:ext cx="172819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292080" y="3717032"/>
            <a:ext cx="151216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2555776" y="3933056"/>
            <a:ext cx="424847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2771800" y="4509120"/>
            <a:ext cx="403244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2555776" y="4653136"/>
            <a:ext cx="151216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6372200" y="5595827"/>
            <a:ext cx="43204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2555776" y="5805264"/>
            <a:ext cx="43204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2555776" y="5949280"/>
            <a:ext cx="424847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2555776" y="6165304"/>
            <a:ext cx="201622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tx2"/>
                </a:solidFill>
                <a:latin typeface="Helvetica" pitchFamily="34" charset="0"/>
              </a:rPr>
              <a:t>Índice</a:t>
            </a:r>
            <a:endParaRPr lang="es-ES" sz="320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Mujeres en la diplomacia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endParaRPr lang="es-E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De la Resolución 1325 (2000) a la Resolución 2242 (2015)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endParaRPr lang="es-E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España y Suecia en “Mujeres, Paz y Seguridad”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endParaRPr lang="es-E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II Plan Nacional de Mujeres, Paz y Seguridad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Último Informe del S.G. de NNUU, 17-10-2017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4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Recorte de pantalla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7"/>
          <a:stretch/>
        </p:blipFill>
        <p:spPr>
          <a:xfrm>
            <a:off x="2339752" y="1268760"/>
            <a:ext cx="4752528" cy="5159141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20</a:t>
            </a:fld>
            <a:endParaRPr lang="es-ES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c) Acuerdo del Consejo de Ministros aprobándolo</a:t>
            </a:r>
            <a:endParaRPr lang="es-E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39752" y="4437112"/>
            <a:ext cx="864096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2339752" y="5949280"/>
            <a:ext cx="4680520" cy="5040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9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900" dirty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  <a:t>V. Último Informe del S.G. de NNUU, </a:t>
            </a:r>
            <a:r>
              <a:rPr lang="es-ES" sz="2900" dirty="0" smtClean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  <a:t>17-10-2017</a:t>
            </a:r>
            <a:endParaRPr lang="es-ES" dirty="0"/>
          </a:p>
        </p:txBody>
      </p:sp>
      <p:pic>
        <p:nvPicPr>
          <p:cNvPr id="6" name="5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3164090" cy="4582936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21</a:t>
            </a:fld>
            <a:endParaRPr lang="es-ES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01" y="1492673"/>
            <a:ext cx="2913090" cy="4582936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838713" cy="4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tx2"/>
                </a:solidFill>
                <a:latin typeface="Helvetica" pitchFamily="34" charset="0"/>
              </a:rPr>
              <a:t>FIN</a:t>
            </a:r>
            <a:endParaRPr lang="es-ES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22</a:t>
            </a:fld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980728"/>
            <a:ext cx="4099560" cy="22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</a:rPr>
              <a:t>I. Mujeres en la diplomacia</a:t>
            </a:r>
            <a:r>
              <a:rPr lang="es-ES" sz="3200" dirty="0" smtClean="0">
                <a:solidFill>
                  <a:schemeClr val="tx2"/>
                </a:solidFill>
                <a:latin typeface="Helvetica" pitchFamily="34" charset="0"/>
              </a:rPr>
              <a:t/>
            </a:r>
            <a:br>
              <a:rPr lang="es-ES" sz="3200" dirty="0" smtClean="0">
                <a:solidFill>
                  <a:schemeClr val="tx2"/>
                </a:solidFill>
                <a:latin typeface="Helvetica" pitchFamily="34" charset="0"/>
              </a:rPr>
            </a:b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1. “</a:t>
            </a:r>
            <a:r>
              <a:rPr lang="es-E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Embassy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Barometer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”</a:t>
            </a:r>
            <a:endParaRPr lang="es-ES" sz="32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2214"/>
            <a:ext cx="21907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89" y="1805850"/>
            <a:ext cx="21907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28762"/>
            <a:ext cx="21907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21550"/>
            <a:ext cx="3333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052092" y="6034374"/>
            <a:ext cx="17988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Fuente: </a:t>
            </a:r>
            <a:r>
              <a:rPr lang="es-ES" sz="1100" dirty="0" err="1" smtClean="0">
                <a:hlinkClick r:id="rId6"/>
              </a:rPr>
              <a:t>Embassy</a:t>
            </a:r>
            <a:r>
              <a:rPr lang="es-ES" sz="1100" dirty="0" smtClean="0">
                <a:hlinkClick r:id="rId6"/>
              </a:rPr>
              <a:t> </a:t>
            </a:r>
            <a:r>
              <a:rPr lang="es-ES" sz="1100" dirty="0" err="1" smtClean="0">
                <a:hlinkClick r:id="rId6"/>
              </a:rPr>
              <a:t>Barometer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3725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2. Evolución en Jefaturas de Misión (“</a:t>
            </a:r>
            <a:r>
              <a:rPr lang="es-E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Embassy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Barometer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”)</a:t>
            </a:r>
            <a:endParaRPr lang="es-ES" sz="18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7052092" y="6034374"/>
            <a:ext cx="17988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Fuente: </a:t>
            </a:r>
            <a:r>
              <a:rPr lang="es-ES" sz="1100" dirty="0" err="1" smtClean="0">
                <a:hlinkClick r:id="rId2"/>
              </a:rPr>
              <a:t>Embassy</a:t>
            </a:r>
            <a:r>
              <a:rPr lang="es-ES" sz="1100" dirty="0" smtClean="0">
                <a:hlinkClick r:id="rId2"/>
              </a:rPr>
              <a:t> </a:t>
            </a:r>
            <a:r>
              <a:rPr lang="es-ES" sz="1100" dirty="0" err="1" smtClean="0">
                <a:hlinkClick r:id="rId2"/>
              </a:rPr>
              <a:t>Barometer</a:t>
            </a:r>
            <a:endParaRPr lang="es-ES" sz="11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627618"/>
              </p:ext>
            </p:extLst>
          </p:nvPr>
        </p:nvGraphicFramePr>
        <p:xfrm>
          <a:off x="611560" y="1340768"/>
          <a:ext cx="7704855" cy="1630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8285"/>
                <a:gridCol w="2568285"/>
                <a:gridCol w="2568285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Mujeres</a:t>
                      </a:r>
                      <a:r>
                        <a:rPr lang="es-ES" sz="1400" baseline="0" dirty="0" smtClean="0"/>
                        <a:t> representantes permanentes UN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Los</a:t>
                      </a:r>
                      <a:r>
                        <a:rPr lang="es-ES" sz="1400" baseline="0" dirty="0" smtClean="0"/>
                        <a:t> 90º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2012</a:t>
                      </a:r>
                      <a:endParaRPr lang="es-ES" sz="1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New York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5%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15%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Londres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9%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13%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Washington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6%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13%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46194"/>
              </p:ext>
            </p:extLst>
          </p:nvPr>
        </p:nvGraphicFramePr>
        <p:xfrm>
          <a:off x="611560" y="3094082"/>
          <a:ext cx="7704855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68285"/>
                <a:gridCol w="2568285"/>
                <a:gridCol w="2568285"/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Mujeres</a:t>
                      </a:r>
                      <a:r>
                        <a:rPr lang="es-ES" sz="1400" baseline="0" dirty="0" smtClean="0"/>
                        <a:t> Jefas de Misiones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Los 90º</a:t>
                      </a:r>
                      <a:endParaRPr lang="es-E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2012</a:t>
                      </a:r>
                      <a:endParaRPr lang="es-ES" sz="14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Global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7%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14%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Noruega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8,5%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30%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Finlandia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6,9%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27%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Suecia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8%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27%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Filipinas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40%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Australia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29%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Bahrain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15%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>
                <a:solidFill>
                  <a:srgbClr val="1F497D">
                    <a:lumMod val="60000"/>
                    <a:lumOff val="40000"/>
                  </a:srgbClr>
                </a:solidFill>
                <a:latin typeface="Helvetica" pitchFamily="34" charset="0"/>
              </a:rPr>
              <a:t>3</a:t>
            </a:r>
            <a:r>
              <a:rPr lang="es-ES" sz="1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 pitchFamily="34" charset="0"/>
              </a:rPr>
              <a:t>. Igualdad de género en el MAEC. 01-09-2017</a:t>
            </a:r>
            <a:endParaRPr lang="es-ES" dirty="0"/>
          </a:p>
        </p:txBody>
      </p:sp>
      <p:pic>
        <p:nvPicPr>
          <p:cNvPr id="5" name="4 Marcador de contenido" descr="Recorte de pantall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2736"/>
            <a:ext cx="5144398" cy="5616624"/>
          </a:xfr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41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4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. Sin </a:t>
            </a:r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embargo, la situación no es 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mucho peor </a:t>
            </a:r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que en otras </a:t>
            </a:r>
            <a: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áreas</a:t>
            </a:r>
            <a:br>
              <a:rPr lang="es-E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</a:b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a)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En otros sectores de la sociedad.</a:t>
            </a:r>
            <a:endParaRPr lang="es-ES" sz="1800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6</a:t>
            </a:fld>
            <a:endParaRPr lang="es-ES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" y="2184840"/>
            <a:ext cx="4569916" cy="3374002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40925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b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) </a:t>
            </a:r>
            <a:r>
              <a:rPr lang="es-ES" sz="1800" dirty="0" err="1" smtClean="0">
                <a:solidFill>
                  <a:srgbClr val="00B050"/>
                </a:solidFill>
                <a:latin typeface="Helvetica" pitchFamily="34" charset="0"/>
              </a:rPr>
              <a:t>Gender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  <a:latin typeface="Helvetica" pitchFamily="34" charset="0"/>
              </a:rPr>
              <a:t>Equality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s-ES" sz="1800" dirty="0" err="1" smtClean="0">
                <a:solidFill>
                  <a:srgbClr val="00B050"/>
                </a:solidFill>
                <a:latin typeface="Helvetica" pitchFamily="34" charset="0"/>
              </a:rPr>
              <a:t>Index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2015, UE</a:t>
            </a:r>
            <a:b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</a:b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- </a:t>
            </a:r>
            <a:r>
              <a:rPr lang="es-ES" sz="1800" dirty="0" smtClean="0">
                <a:solidFill>
                  <a:srgbClr val="00B050"/>
                </a:solidFill>
                <a:latin typeface="Helvetica" pitchFamily="34" charset="0"/>
              </a:rPr>
              <a:t>Poder</a:t>
            </a:r>
            <a:endParaRPr lang="es-ES" sz="1800" dirty="0">
              <a:solidFill>
                <a:srgbClr val="00B050"/>
              </a:solidFill>
              <a:latin typeface="Helvetic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7</a:t>
            </a:fld>
            <a:endParaRPr lang="es-ES"/>
          </a:p>
        </p:txBody>
      </p:sp>
      <p:pic>
        <p:nvPicPr>
          <p:cNvPr id="7" name="6 Marcador de contenido" descr="Recorte de pantalla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91"/>
          <a:stretch/>
        </p:blipFill>
        <p:spPr>
          <a:xfrm>
            <a:off x="3059832" y="1772816"/>
            <a:ext cx="3325528" cy="4197692"/>
          </a:xfrm>
        </p:spPr>
      </p:pic>
    </p:spTree>
    <p:extLst>
      <p:ext uri="{BB962C8B-B14F-4D97-AF65-F5344CB8AC3E}">
        <p14:creationId xmlns:p14="http://schemas.microsoft.com/office/powerpoint/2010/main" val="41390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b) </a:t>
            </a:r>
            <a:r>
              <a:rPr lang="es-ES" sz="1800" dirty="0" err="1">
                <a:solidFill>
                  <a:srgbClr val="00B050"/>
                </a:solidFill>
                <a:latin typeface="Helvetica" pitchFamily="34" charset="0"/>
              </a:rPr>
              <a:t>Gender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s-ES" sz="1800" dirty="0" err="1">
                <a:solidFill>
                  <a:srgbClr val="00B050"/>
                </a:solidFill>
                <a:latin typeface="Helvetica" pitchFamily="34" charset="0"/>
              </a:rPr>
              <a:t>Equality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 </a:t>
            </a:r>
            <a:r>
              <a:rPr lang="es-ES" sz="1800" dirty="0" err="1">
                <a:solidFill>
                  <a:srgbClr val="00B050"/>
                </a:solidFill>
                <a:latin typeface="Helvetica" pitchFamily="34" charset="0"/>
              </a:rPr>
              <a:t>Index</a:t>
            </a:r>
            <a:r>
              <a:rPr lang="es-ES" sz="1800" dirty="0">
                <a:solidFill>
                  <a:srgbClr val="00B050"/>
                </a:solidFill>
                <a:latin typeface="Helvetica" pitchFamily="34" charset="0"/>
              </a:rPr>
              <a:t> 2015, UE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8</a:t>
            </a:fld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3830771" y="3933056"/>
            <a:ext cx="14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- Sector social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35576" y="1535327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tx2"/>
                </a:solidFill>
              </a:rPr>
              <a:t>Sector político</a:t>
            </a:r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6" y="1928856"/>
            <a:ext cx="2610976" cy="226284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945869" y="1556792"/>
            <a:ext cx="215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>
                <a:solidFill>
                  <a:schemeClr val="tx2"/>
                </a:solidFill>
              </a:rPr>
              <a:t>Sector económico</a:t>
            </a:r>
          </a:p>
        </p:txBody>
      </p:sp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69" y="1925714"/>
            <a:ext cx="3142187" cy="1769448"/>
          </a:xfrm>
          <a:prstGeom prst="rect">
            <a:avLst/>
          </a:prstGeom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71" y="4302388"/>
            <a:ext cx="2937391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F79646">
                    <a:lumMod val="75000"/>
                  </a:srgbClr>
                </a:solidFill>
                <a:latin typeface="Helvetica" pitchFamily="34" charset="0"/>
              </a:rPr>
              <a:t>II. De la 1325 (2000) a la 2242 (2015)</a:t>
            </a:r>
            <a:r>
              <a:rPr lang="es-ES" sz="3200" dirty="0">
                <a:solidFill>
                  <a:srgbClr val="1F497D"/>
                </a:solidFill>
                <a:latin typeface="Helvetica" pitchFamily="34" charset="0"/>
              </a:rPr>
              <a:t/>
            </a:r>
            <a:br>
              <a:rPr lang="es-ES" sz="3200" dirty="0">
                <a:solidFill>
                  <a:srgbClr val="1F497D"/>
                </a:solidFill>
                <a:latin typeface="Helvetica" pitchFamily="34" charset="0"/>
              </a:rPr>
            </a:br>
            <a:r>
              <a:rPr lang="es-E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1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. 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34" charset="0"/>
              </a:rPr>
              <a:t>Prioridad española en la candidatura al Consejo de Seguridad de la ONU</a:t>
            </a:r>
            <a:endParaRPr lang="es-ES" sz="4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9</a:t>
            </a:fld>
            <a:endParaRPr lang="es-ES"/>
          </a:p>
        </p:txBody>
      </p:sp>
      <p:pic>
        <p:nvPicPr>
          <p:cNvPr id="5" name="4 Marcador de contenido" descr="Recorte de pantalla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51"/>
          <a:stretch/>
        </p:blipFill>
        <p:spPr>
          <a:xfrm>
            <a:off x="251520" y="1484784"/>
            <a:ext cx="4050974" cy="5218068"/>
          </a:xfrm>
        </p:spPr>
      </p:pic>
      <p:pic>
        <p:nvPicPr>
          <p:cNvPr id="6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7"/>
          <a:stretch/>
        </p:blipFill>
        <p:spPr bwMode="auto">
          <a:xfrm>
            <a:off x="4921965" y="1484784"/>
            <a:ext cx="4032448" cy="521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8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384</Words>
  <Application>Microsoft Office PowerPoint</Application>
  <PresentationFormat>Presentación en pantalla (4:3)</PresentationFormat>
  <Paragraphs>98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DIPLOMACIA Y AGENDA “MUJER, PAZ Y SEGURIDAD”</vt:lpstr>
      <vt:lpstr>Índice</vt:lpstr>
      <vt:lpstr>I. Mujeres en la diplomacia 1. “Embassy Barometer”</vt:lpstr>
      <vt:lpstr>2. Evolución en Jefaturas de Misión (“Embassy Barometer”)</vt:lpstr>
      <vt:lpstr>3. Igualdad de género en el MAEC. 01-09-2017</vt:lpstr>
      <vt:lpstr>4. Sin embargo, la situación no es mucho peor que en otras áreas a) En otros sectores de la sociedad.</vt:lpstr>
      <vt:lpstr>b) Gender Equality Index 2015, UE - Poder</vt:lpstr>
      <vt:lpstr>b) Gender Equality Index 2015, UE</vt:lpstr>
      <vt:lpstr>II. De la 1325 (2000) a la 2242 (2015) 1. Prioridad española en la candidatura al Consejo de Seguridad de la ONU</vt:lpstr>
      <vt:lpstr>2. Resoluciones 1325 (2000) y 2242 (2015)</vt:lpstr>
      <vt:lpstr> 3. Otros textos y declaraciones a) El Presidente Mariano Rajoy en el Debate abierto Consejo de Seguridad el 13-10-2015.</vt:lpstr>
      <vt:lpstr>b) Comunicado conjunto sobre la creación de la Red de Puntos Focales Nacionales. Nueva York, 23-09-2016.</vt:lpstr>
      <vt:lpstr>c) Comunicado de la reunión de la Red de Puntos Focales Nacionales  en Alicante, 26-04-2017.</vt:lpstr>
      <vt:lpstr>d) Sesión de la Asamblea General de la ONU sobre la Red de Puntos Focales Nacionales en Nueva York, 21-09-2017.</vt:lpstr>
      <vt:lpstr>III. España y Suecia en el Consejo de Seguridad a) Cartas entre respectivos Ministros de Asuntos Exteriores</vt:lpstr>
      <vt:lpstr>b) Homenaje a la “Política exterior feminista” de Suecia.</vt:lpstr>
      <vt:lpstr>c) Homenaje a la política de España en el Consejo de Seguridad de la ONU</vt:lpstr>
      <vt:lpstr>IV. II Plan Nacional de Acción de “Mujeres, paz y seguridad” a) Índice del Plan</vt:lpstr>
      <vt:lpstr>b) Prólogo del Presidente Mariano Rajoy</vt:lpstr>
      <vt:lpstr>c) Acuerdo del Consejo de Ministros aprobándolo</vt:lpstr>
      <vt:lpstr>V. Último Informe del S.G. de NNUU, 17-10-2017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DIPLOMACIA, MUJERES Y LIDERAZGO</dc:title>
  <dc:creator>Mariya Dulysh</dc:creator>
  <cp:lastModifiedBy>Mariya Dulysh</cp:lastModifiedBy>
  <cp:revision>39</cp:revision>
  <cp:lastPrinted>2017-10-23T10:49:19Z</cp:lastPrinted>
  <dcterms:created xsi:type="dcterms:W3CDTF">2017-10-23T08:19:46Z</dcterms:created>
  <dcterms:modified xsi:type="dcterms:W3CDTF">2017-10-27T08:48:14Z</dcterms:modified>
</cp:coreProperties>
</file>